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9" r:id="rId10"/>
    <p:sldId id="264" r:id="rId11"/>
    <p:sldId id="265" r:id="rId12"/>
    <p:sldId id="266" r:id="rId13"/>
    <p:sldId id="267" r:id="rId14"/>
    <p:sldId id="268" r:id="rId15"/>
    <p:sldId id="270" r:id="rId16"/>
    <p:sldId id="276" r:id="rId17"/>
    <p:sldId id="277" r:id="rId18"/>
    <p:sldId id="273" r:id="rId19"/>
    <p:sldId id="271" r:id="rId20"/>
    <p:sldId id="272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prizivniku.com/files/2020/07/voinskaja-chs-1.jp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Экскурсия в воинскую часть(заочная)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819400"/>
            <a:ext cx="8514322" cy="392196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Практическое занятие №19</a:t>
            </a:r>
            <a:endParaRPr lang="ru-RU" sz="4000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Военная часть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501008"/>
            <a:ext cx="6696744" cy="3240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65395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0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C000"/>
                </a:solidFill>
              </a:rPr>
              <a:t>Комната (место) для спортивных занятий оборудуется спортивными тренажерами, гимнастическими снарядами, гирями, гантелями и другим спортивным инвентарем.</a:t>
            </a:r>
          </a:p>
        </p:txBody>
      </p:sp>
      <p:pic>
        <p:nvPicPr>
          <p:cNvPr id="3" name="Рисунок 2" descr="https://s1.showslide.ru/s_slide/ab9dbef3adf8d77f443754ed3adfce00/84acf0be-312e-4326-932e-2c982fa03464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640959" cy="6624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1239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cf3.ppt-online.org/files3/slide/j/jrzFfBxPtWoq8CJ2RXlbQShU79Keap4O6yci1w/slide-3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-99392"/>
            <a:ext cx="9036495" cy="67413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724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99392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>
              <a:solidFill>
                <a:srgbClr val="FFC000"/>
              </a:solidFill>
            </a:endParaRPr>
          </a:p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Комната </a:t>
            </a:r>
            <a:r>
              <a:rPr lang="ru-RU" b="1" dirty="0">
                <a:solidFill>
                  <a:srgbClr val="FFC000"/>
                </a:solidFill>
              </a:rPr>
              <a:t>бытового обслуживания оборудуется столами для утюжки обмундирования, плакатами с правилами ношения военной формы — одежды военнослужащих, необходимым количеством утюгов, а также инвентарем для стрижки волос и инструментом для ремонта обмундирования и обуви.</a:t>
            </a:r>
          </a:p>
        </p:txBody>
      </p:sp>
      <p:pic>
        <p:nvPicPr>
          <p:cNvPr id="3" name="Рисунок 2" descr="https://shareslide.ru/img/thumbs/dab1073996d0c87d92e3a66e72fd810f-800x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8928992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31149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Занятия по теоретической подготовке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Объект 5" descr="https://xn--80atrbcgcgc.xn--90anlfbebar6i.xn--p1ai/images/upload/2019/_IO_2109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44824"/>
            <a:ext cx="4038600" cy="36004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Объект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проводятся для  всех. Исключаются </a:t>
            </a:r>
            <a:r>
              <a:rPr lang="ru-RU" sz="3200" dirty="0"/>
              <a:t>только солдаты, находящиеся в наряде, либо выполняющие работы по приказу командования полка.</a:t>
            </a:r>
          </a:p>
        </p:txBody>
      </p:sp>
    </p:spTree>
    <p:extLst>
      <p:ext uri="{BB962C8B-B14F-4D97-AF65-F5344CB8AC3E}">
        <p14:creationId xmlns:p14="http://schemas.microsoft.com/office/powerpoint/2010/main" val="30180165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/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>
                <a:solidFill>
                  <a:srgbClr val="FF0000"/>
                </a:solidFill>
              </a:rPr>
              <a:t/>
            </a:r>
            <a:br>
              <a:rPr lang="ru-RU" sz="3200" dirty="0">
                <a:solidFill>
                  <a:srgbClr val="FF0000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/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>
                <a:solidFill>
                  <a:srgbClr val="FF0000"/>
                </a:solidFill>
              </a:rPr>
              <a:t/>
            </a:r>
            <a:br>
              <a:rPr lang="ru-RU" sz="3200" dirty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Для </a:t>
            </a:r>
            <a:r>
              <a:rPr lang="ru-RU" sz="2800" dirty="0">
                <a:solidFill>
                  <a:srgbClr val="FF0000"/>
                </a:solidFill>
              </a:rPr>
              <a:t>соблюдения норм гигиены необходимо</a:t>
            </a:r>
            <a:r>
              <a:rPr lang="ru-RU" sz="3200" dirty="0"/>
              <a:t>: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dirty="0" smtClean="0">
                <a:solidFill>
                  <a:srgbClr val="FFC000"/>
                </a:solidFill>
              </a:rPr>
              <a:t>От </a:t>
            </a:r>
            <a:r>
              <a:rPr lang="ru-RU" dirty="0">
                <a:solidFill>
                  <a:srgbClr val="FFC000"/>
                </a:solidFill>
              </a:rPr>
              <a:t>трёх до пяти душевых ячеек на этаж казармы.</a:t>
            </a:r>
          </a:p>
          <a:p>
            <a:pPr lvl="0"/>
            <a:r>
              <a:rPr lang="ru-RU" dirty="0">
                <a:solidFill>
                  <a:srgbClr val="FFC000"/>
                </a:solidFill>
              </a:rPr>
              <a:t>Умывальник должен быть один на 5-7 солдат.</a:t>
            </a:r>
          </a:p>
          <a:p>
            <a:pPr lvl="0"/>
            <a:r>
              <a:rPr lang="ru-RU" dirty="0" smtClean="0">
                <a:solidFill>
                  <a:srgbClr val="FFC000"/>
                </a:solidFill>
              </a:rPr>
              <a:t>В </a:t>
            </a:r>
            <a:r>
              <a:rPr lang="ru-RU" dirty="0">
                <a:solidFill>
                  <a:srgbClr val="FFC000"/>
                </a:solidFill>
              </a:rPr>
              <a:t>туалете один унитаз предоставляют на 10-12 человек казармы. </a:t>
            </a:r>
            <a:endParaRPr lang="ru-RU" dirty="0" smtClean="0">
              <a:solidFill>
                <a:srgbClr val="FFC000"/>
              </a:solidFill>
            </a:endParaRPr>
          </a:p>
          <a:p>
            <a:pPr lvl="0"/>
            <a:r>
              <a:rPr lang="ru-RU" dirty="0" smtClean="0">
                <a:solidFill>
                  <a:srgbClr val="FFC000"/>
                </a:solidFill>
              </a:rPr>
              <a:t>Комната </a:t>
            </a:r>
            <a:r>
              <a:rPr lang="ru-RU" dirty="0">
                <a:solidFill>
                  <a:srgbClr val="FFC000"/>
                </a:solidFill>
              </a:rPr>
              <a:t>для умывания имеет ножную ванну, одну на 30-35 человек.</a:t>
            </a:r>
          </a:p>
          <a:p>
            <a:r>
              <a:rPr lang="ru-RU" dirty="0">
                <a:solidFill>
                  <a:srgbClr val="FFC000"/>
                </a:solidFill>
              </a:rPr>
              <a:t> </a:t>
            </a:r>
          </a:p>
          <a:p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5" name="Объект 4" descr="https://newtambov.ru/storage/taisia/2016/08/0991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84784"/>
            <a:ext cx="4258816" cy="5040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7612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0.showslide.ru/s_slide/edd8be619c9e1301a38b23b9c3dc7779/1cf81b27-3b80-45b5-b71a-6de76be6b39b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76" y="692695"/>
            <a:ext cx="8743795" cy="6048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0725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Парково-хозяйственный день(ПХД)  предназначен</a:t>
            </a:r>
            <a:r>
              <a:rPr lang="ru-RU" sz="4000" dirty="0" smtClean="0">
                <a:solidFill>
                  <a:srgbClr val="C00000"/>
                </a:solidFill>
              </a:rPr>
              <a:t>: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/>
              <a:t>для наведения порядка на территории воинской части и военного городка;</a:t>
            </a:r>
          </a:p>
          <a:p>
            <a:pPr lvl="0"/>
            <a:r>
              <a:rPr lang="ru-RU" dirty="0"/>
              <a:t>для проверки боеготовности техники и вооружения;</a:t>
            </a:r>
          </a:p>
          <a:p>
            <a:pPr lvl="0"/>
            <a:r>
              <a:rPr lang="ru-RU" dirty="0"/>
              <a:t>для ремонтно-восстановительных работ;</a:t>
            </a:r>
          </a:p>
          <a:p>
            <a:pPr lvl="0"/>
            <a:r>
              <a:rPr lang="ru-RU" dirty="0"/>
              <a:t>для генеральной уборки жилых, учебных, технических помещений.</a:t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5" name="Объект 4" descr="https://pic.rutubelist.ru/video/0c/15/0c15b5976607afea2e897be0f5251a10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88840"/>
            <a:ext cx="4464496" cy="3384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1562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 descr="https://avatars.mds.yandex.net/i?id=cb19bcdf1399d1a1f2f94ebb1ab45057e4fafecf-4662459-images-thumbs&amp;n=13"/>
          <p:cNvPicPr>
            <a:picLocks noGrp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9" y="3717032"/>
            <a:ext cx="4536504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 descr="https://topwar.ru/uploads/posts/2012-02/1328083058_36.jpg"/>
          <p:cNvPicPr>
            <a:picLocks noGrp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3717032"/>
            <a:ext cx="4176463" cy="287922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179513" y="304800"/>
            <a:ext cx="8964488" cy="762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Уборка территории, мойка техники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 descr="https://www.yuga.ru/media/4c/84/n3g0950__h8pftg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1178"/>
            <a:ext cx="8640960" cy="3383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390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126 бригада с. Перевальное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rgbClr val="FFC000"/>
                </a:solidFill>
              </a:rPr>
              <a:t>126-я бригада береговой обороны состоит из четырех батальонов пехоты, танкового батальона, а также из трех зенитных и артиллерийских дивизионов с общей численностью в 3,5 тысячи бойцов. Командиром бригады является Герой России полковник </a:t>
            </a:r>
            <a:r>
              <a:rPr lang="ru-RU" dirty="0" err="1">
                <a:solidFill>
                  <a:srgbClr val="FFC000"/>
                </a:solidFill>
              </a:rPr>
              <a:t>Андраник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 err="1">
                <a:solidFill>
                  <a:srgbClr val="FFC000"/>
                </a:solidFill>
              </a:rPr>
              <a:t>Гаспарян</a:t>
            </a:r>
            <a:r>
              <a:rPr lang="ru-RU" dirty="0">
                <a:solidFill>
                  <a:srgbClr val="FFC000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5" name="Объект 4" descr="8 артиллерийский полк в перевальном симферопольского района - фото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44824"/>
            <a:ext cx="4114800" cy="32002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52079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88640"/>
            <a:ext cx="7992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Техника воинской части в </a:t>
            </a:r>
            <a:r>
              <a:rPr lang="ru-RU" sz="2800" b="1" dirty="0" err="1">
                <a:solidFill>
                  <a:srgbClr val="FF0000"/>
                </a:solidFill>
              </a:rPr>
              <a:t>с.Перевальное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http://i52.fastpic.org/big/2013/0211/d8/54c70ed6138792a06cc589a6fdc304d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8424936" cy="58326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6486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sz="3100" dirty="0" smtClean="0">
                <a:solidFill>
                  <a:srgbClr val="FF0000"/>
                </a:solidFill>
                <a:effectLst/>
              </a:rPr>
              <a:t>Воинская </a:t>
            </a:r>
            <a:r>
              <a:rPr lang="ru-RU" sz="3100" dirty="0">
                <a:solidFill>
                  <a:srgbClr val="FF0000"/>
                </a:solidFill>
                <a:effectLst/>
              </a:rPr>
              <a:t>часть как </a:t>
            </a:r>
            <a:r>
              <a:rPr lang="ru-RU" sz="3100" dirty="0" smtClean="0">
                <a:solidFill>
                  <a:srgbClr val="FF0000"/>
                </a:solidFill>
                <a:effectLst/>
              </a:rPr>
              <a:t>самостоятельная </a:t>
            </a:r>
            <a:r>
              <a:rPr lang="ru-RU" sz="3100" dirty="0">
                <a:solidFill>
                  <a:srgbClr val="FF0000"/>
                </a:solidFill>
                <a:effectLst/>
              </a:rPr>
              <a:t>единица</a:t>
            </a:r>
            <a:r>
              <a:rPr lang="ru-RU" sz="3100" dirty="0">
                <a:solidFill>
                  <a:srgbClr val="FFC000"/>
                </a:solidFill>
                <a:effectLst/>
              </a:rPr>
              <a:t/>
            </a:r>
            <a:br>
              <a:rPr lang="ru-RU" sz="3100" dirty="0">
                <a:solidFill>
                  <a:srgbClr val="FFC000"/>
                </a:solidFill>
                <a:effectLst/>
              </a:rPr>
            </a:br>
            <a:endParaRPr lang="ru-RU" sz="3100" dirty="0">
              <a:solidFill>
                <a:srgbClr val="FFC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dirty="0">
                <a:solidFill>
                  <a:srgbClr val="FFC000"/>
                </a:solidFill>
              </a:rPr>
              <a:t>Воинские части являются самостоятельно организованными единицами более крупных структурных подразделений ВС. 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</a:p>
          <a:p>
            <a:pPr algn="ctr"/>
            <a:r>
              <a:rPr lang="ru-RU" dirty="0" smtClean="0">
                <a:solidFill>
                  <a:srgbClr val="FFC000"/>
                </a:solidFill>
              </a:rPr>
              <a:t>В </a:t>
            </a:r>
            <a:r>
              <a:rPr lang="ru-RU" dirty="0">
                <a:solidFill>
                  <a:srgbClr val="FFC000"/>
                </a:solidFill>
              </a:rPr>
              <a:t>каждой части имеется собственное хозяйство и делопроизводство. Отличительной чертой самостоятельного формирования является наличие собственного расчетного банковского счета, почтового адреса, </a:t>
            </a:r>
            <a:endParaRPr lang="ru-RU" dirty="0" smtClean="0">
              <a:solidFill>
                <a:srgbClr val="FFC000"/>
              </a:solidFill>
            </a:endParaRPr>
          </a:p>
          <a:p>
            <a:pPr algn="ctr"/>
            <a:r>
              <a:rPr lang="ru-RU" dirty="0" smtClean="0">
                <a:solidFill>
                  <a:srgbClr val="FFC000"/>
                </a:solidFill>
              </a:rPr>
              <a:t>Боевого </a:t>
            </a:r>
            <a:r>
              <a:rPr lang="ru-RU" dirty="0">
                <a:solidFill>
                  <a:srgbClr val="FFC000"/>
                </a:solidFill>
              </a:rPr>
              <a:t>знамени и печати с гербом РФ.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79162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20688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Техника воинской части в </a:t>
            </a:r>
            <a:r>
              <a:rPr lang="ru-RU" sz="3200" b="1" dirty="0" err="1">
                <a:solidFill>
                  <a:srgbClr val="FF0000"/>
                </a:solidFill>
              </a:rPr>
              <a:t>с.Перевальное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https://sun9-56.userapi.com/c10408/u59566577/110500440/x_ee87b60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05464"/>
            <a:ext cx="8496944" cy="54638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79752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Учения на полигоне ОПУК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Объект 4" descr="https://ic.pics.livejournal.com/nikitskij/31749522/816262/816262_original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4032448" cy="2368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ttps://avatars.dzeninfra.ru/get-zen_doc/96748/pub_61558314941761280f011694_61558322d994d276ca3c47d6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17032"/>
            <a:ext cx="4032448" cy="2657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 flipH="1" flipV="1">
            <a:off x="251520" y="1340768"/>
            <a:ext cx="72008" cy="7200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9" name="Рисунок 8" descr="https://structure.mil.ru/images/upload/2019/19.03.21_vdv-5-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84784"/>
            <a:ext cx="4320480" cy="2368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syria.mil.ru/images/upload/2019/27.08.2020-ChF_1_1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853458"/>
            <a:ext cx="4320480" cy="24417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43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Воинская часть имеет: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 smtClean="0">
                <a:solidFill>
                  <a:srgbClr val="FFC000"/>
                </a:solidFill>
              </a:rPr>
              <a:t>Казарменные </a:t>
            </a:r>
            <a:r>
              <a:rPr lang="ru-RU" dirty="0">
                <a:solidFill>
                  <a:srgbClr val="FFC000"/>
                </a:solidFill>
              </a:rPr>
              <a:t>и служебные объекты (плац, казарма </a:t>
            </a:r>
            <a:r>
              <a:rPr lang="ru-RU" dirty="0" smtClean="0">
                <a:solidFill>
                  <a:srgbClr val="FFC000"/>
                </a:solidFill>
              </a:rPr>
              <a:t>,караульное </a:t>
            </a:r>
            <a:r>
              <a:rPr lang="ru-RU" dirty="0">
                <a:solidFill>
                  <a:srgbClr val="FFC000"/>
                </a:solidFill>
              </a:rPr>
              <a:t>помещение, санитарная часть, столовая, клуб, учебные помещения).</a:t>
            </a:r>
          </a:p>
          <a:p>
            <a:pPr lvl="0"/>
            <a:r>
              <a:rPr lang="ru-RU" dirty="0">
                <a:solidFill>
                  <a:srgbClr val="FFC000"/>
                </a:solidFill>
              </a:rPr>
              <a:t>Жилые объекты – дома офицерского </a:t>
            </a:r>
            <a:r>
              <a:rPr lang="ru-RU" dirty="0" smtClean="0">
                <a:solidFill>
                  <a:srgbClr val="FFC000"/>
                </a:solidFill>
              </a:rPr>
              <a:t>состава.</a:t>
            </a:r>
            <a:endParaRPr lang="ru-RU" dirty="0">
              <a:solidFill>
                <a:srgbClr val="FFC000"/>
              </a:solidFill>
            </a:endParaRPr>
          </a:p>
          <a:p>
            <a:pPr lvl="0"/>
            <a:r>
              <a:rPr lang="ru-RU" dirty="0">
                <a:solidFill>
                  <a:srgbClr val="FFC000"/>
                </a:solidFill>
              </a:rPr>
              <a:t>Парково-техническая и складская зона </a:t>
            </a:r>
            <a:endParaRPr lang="ru-RU" dirty="0" smtClean="0">
              <a:solidFill>
                <a:srgbClr val="FFC000"/>
              </a:solidFill>
            </a:endParaRPr>
          </a:p>
          <a:p>
            <a:pPr lvl="0"/>
            <a:r>
              <a:rPr lang="ru-RU" dirty="0" smtClean="0">
                <a:solidFill>
                  <a:srgbClr val="FFC000"/>
                </a:solidFill>
              </a:rPr>
              <a:t>Для </a:t>
            </a:r>
            <a:r>
              <a:rPr lang="ru-RU" dirty="0">
                <a:solidFill>
                  <a:srgbClr val="FFC000"/>
                </a:solidFill>
              </a:rPr>
              <a:t>проведения стрельб и иных мероприятий по боевой подготовке за каждой в/ч закреплен полигон</a:t>
            </a:r>
            <a:r>
              <a:rPr lang="ru-RU" dirty="0" smtClean="0">
                <a:solidFill>
                  <a:srgbClr val="FFC000"/>
                </a:solidFill>
              </a:rPr>
              <a:t>.</a:t>
            </a:r>
            <a:endParaRPr lang="ru-RU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9517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Размещение военнослужащих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u="sng" dirty="0"/>
              <a:t>Военнослужащие</a:t>
            </a:r>
            <a:r>
              <a:rPr lang="ru-RU" sz="2400" dirty="0"/>
              <a:t>, проходящие военную службу </a:t>
            </a:r>
            <a:r>
              <a:rPr lang="ru-RU" sz="2400" b="1" u="sng" dirty="0"/>
              <a:t>по призыву</a:t>
            </a:r>
            <a:r>
              <a:rPr lang="ru-RU" sz="2400" dirty="0"/>
              <a:t>, размещаются в отдельных помещениях казармы.</a:t>
            </a:r>
          </a:p>
          <a:p>
            <a:r>
              <a:rPr lang="ru-RU" sz="2400" dirty="0"/>
              <a:t>Каждый батальон (отдельное подразделение полка) по возможности располагается на отдельном этаже здания или в отдельно расположенном помещении.</a:t>
            </a:r>
          </a:p>
          <a:p>
            <a:endParaRPr lang="ru-RU" dirty="0"/>
          </a:p>
        </p:txBody>
      </p:sp>
      <p:pic>
        <p:nvPicPr>
          <p:cNvPr id="4" name="Рисунок 3" descr="https://pg12.ru/userfiles/articles/_cke/0/img1519206065874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05064"/>
            <a:ext cx="3960440" cy="24482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3160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260648"/>
            <a:ext cx="8496944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Для размещения роты должны быть предусмотрены следующие помещения:</a:t>
            </a:r>
            <a:endParaRPr lang="ru-RU" sz="2400" dirty="0">
              <a:solidFill>
                <a:srgbClr val="FF0000"/>
              </a:solidFill>
            </a:endParaRPr>
          </a:p>
          <a:p>
            <a:endParaRPr lang="ru-RU" i="1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bg1"/>
                </a:solidFill>
              </a:rPr>
              <a:t>спальное </a:t>
            </a:r>
            <a:r>
              <a:rPr lang="ru-RU" sz="2400" b="1" i="1" dirty="0">
                <a:solidFill>
                  <a:schemeClr val="bg1"/>
                </a:solidFill>
              </a:rPr>
              <a:t>помещение </a:t>
            </a:r>
            <a:endParaRPr lang="ru-RU" sz="2400" b="1" i="1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bg1"/>
                </a:solidFill>
              </a:rPr>
              <a:t> комната </a:t>
            </a:r>
            <a:r>
              <a:rPr lang="ru-RU" sz="2400" b="1" i="1" dirty="0">
                <a:solidFill>
                  <a:schemeClr val="bg1"/>
                </a:solidFill>
              </a:rPr>
              <a:t>д</a:t>
            </a:r>
            <a:r>
              <a:rPr lang="ru-RU" sz="2400" b="1" i="1" dirty="0" smtClean="0">
                <a:solidFill>
                  <a:schemeClr val="bg1"/>
                </a:solidFill>
              </a:rPr>
              <a:t>осуга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bg1"/>
                </a:solidFill>
              </a:rPr>
              <a:t>канцелярия </a:t>
            </a:r>
            <a:r>
              <a:rPr lang="ru-RU" sz="2400" b="1" i="1" dirty="0">
                <a:solidFill>
                  <a:schemeClr val="bg1"/>
                </a:solidFill>
              </a:rPr>
              <a:t>роты;                                                                                                                       </a:t>
            </a:r>
            <a:endParaRPr lang="ru-RU" sz="2400" b="1" i="1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bg1"/>
                </a:solidFill>
              </a:rPr>
              <a:t>комната </a:t>
            </a:r>
            <a:r>
              <a:rPr lang="ru-RU" sz="2400" b="1" i="1" dirty="0">
                <a:solidFill>
                  <a:schemeClr val="bg1"/>
                </a:solidFill>
              </a:rPr>
              <a:t>для хранения оружия;                                                                                     </a:t>
            </a:r>
            <a:endParaRPr lang="ru-RU" sz="2400" b="1" i="1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bg1"/>
                </a:solidFill>
              </a:rPr>
              <a:t>комната </a:t>
            </a:r>
            <a:r>
              <a:rPr lang="ru-RU" sz="2400" b="1" i="1" dirty="0">
                <a:solidFill>
                  <a:schemeClr val="bg1"/>
                </a:solidFill>
              </a:rPr>
              <a:t>(место) для чистки оружия;                                                                            </a:t>
            </a:r>
            <a:endParaRPr lang="ru-RU" sz="2400" b="1" i="1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bg1"/>
                </a:solidFill>
              </a:rPr>
              <a:t>комната </a:t>
            </a:r>
            <a:r>
              <a:rPr lang="ru-RU" sz="2400" b="1" i="1" dirty="0">
                <a:solidFill>
                  <a:schemeClr val="bg1"/>
                </a:solidFill>
              </a:rPr>
              <a:t>для спортивных занятий комната бытового обслуживания</a:t>
            </a:r>
            <a:r>
              <a:rPr lang="ru-RU" sz="2400" b="1" i="1" dirty="0" smtClean="0">
                <a:solidFill>
                  <a:schemeClr val="bg1"/>
                </a:solidFill>
              </a:rPr>
              <a:t>;                           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bg1"/>
                </a:solidFill>
              </a:rPr>
              <a:t>кладовая </a:t>
            </a:r>
            <a:r>
              <a:rPr lang="ru-RU" sz="2400" b="1" i="1" dirty="0">
                <a:solidFill>
                  <a:schemeClr val="bg1"/>
                </a:solidFill>
              </a:rPr>
              <a:t>для хранения имущества роты и личных вещей военнослужащих </a:t>
            </a:r>
            <a:endParaRPr lang="ru-RU" sz="2400" b="1" i="1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bg1"/>
                </a:solidFill>
              </a:rPr>
              <a:t>комната </a:t>
            </a:r>
            <a:r>
              <a:rPr lang="ru-RU" sz="2400" b="1" i="1" dirty="0">
                <a:solidFill>
                  <a:schemeClr val="bg1"/>
                </a:solidFill>
              </a:rPr>
              <a:t>(место) для курения и чистки обуви;                                                                                             </a:t>
            </a:r>
            <a:endParaRPr lang="ru-RU" sz="2400" b="1" i="1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bg1"/>
                </a:solidFill>
              </a:rPr>
              <a:t>сушилка </a:t>
            </a:r>
            <a:r>
              <a:rPr lang="ru-RU" sz="2400" b="1" i="1" dirty="0">
                <a:solidFill>
                  <a:schemeClr val="bg1"/>
                </a:solidFill>
              </a:rPr>
              <a:t>для обмундирования;                                                                                               </a:t>
            </a:r>
            <a:r>
              <a:rPr lang="ru-RU" sz="2400" b="1" dirty="0">
                <a:solidFill>
                  <a:schemeClr val="bg1"/>
                </a:solidFill>
              </a:rPr>
              <a:t> 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bg1"/>
                </a:solidFill>
              </a:rPr>
              <a:t>комната </a:t>
            </a:r>
            <a:r>
              <a:rPr lang="ru-RU" sz="2400" b="1" i="1" dirty="0">
                <a:solidFill>
                  <a:schemeClr val="bg1"/>
                </a:solidFill>
              </a:rPr>
              <a:t>для умывания;                                                                                                        </a:t>
            </a:r>
            <a:endParaRPr lang="ru-RU" sz="2400" b="1" i="1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bg1"/>
                </a:solidFill>
              </a:rPr>
              <a:t>душевая                                                                                                                                             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400" b="1" i="1" dirty="0" smtClean="0">
                <a:solidFill>
                  <a:schemeClr val="bg1"/>
                </a:solidFill>
              </a:rPr>
              <a:t>туалет</a:t>
            </a:r>
            <a:r>
              <a:rPr lang="ru-RU" sz="2400" b="1" i="1" dirty="0">
                <a:solidFill>
                  <a:schemeClr val="bg1"/>
                </a:solidFill>
              </a:rPr>
              <a:t>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804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Казармы для военнослужащих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Кровати могут быть  одноярусными и двухъярусными. </a:t>
            </a:r>
          </a:p>
          <a:p>
            <a:r>
              <a:rPr lang="ru-RU" sz="2000" dirty="0" smtClean="0"/>
              <a:t>Возле кровати, как правило, есть тумбочка , стул.</a:t>
            </a:r>
            <a:endParaRPr lang="ru-RU" sz="2000" dirty="0"/>
          </a:p>
        </p:txBody>
      </p:sp>
      <p:pic>
        <p:nvPicPr>
          <p:cNvPr id="7" name="Объект 6" descr="https://u.9111s.ru/uploads/202202/18/88a394ac1ba01c9abf38cf8189979575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3956248" cy="388843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4932040" y="3573016"/>
            <a:ext cx="33843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В прикроватной тумбочке хранятся туалетные и бритвенные принадлежности, носовые платки, </a:t>
            </a:r>
            <a:r>
              <a:rPr lang="ru-RU" sz="2000" dirty="0" smtClean="0"/>
              <a:t>щетки для </a:t>
            </a:r>
            <a:r>
              <a:rPr lang="ru-RU" sz="2000" dirty="0"/>
              <a:t>чистки одежды и обуви</a:t>
            </a:r>
            <a:r>
              <a:rPr lang="ru-RU" sz="2000" dirty="0" smtClean="0"/>
              <a:t>, книги</a:t>
            </a:r>
            <a:r>
              <a:rPr lang="ru-RU" sz="2000" dirty="0"/>
              <a:t>, </a:t>
            </a:r>
            <a:r>
              <a:rPr lang="ru-RU" sz="2000" dirty="0" smtClean="0"/>
              <a:t>тетради </a:t>
            </a:r>
            <a:r>
              <a:rPr lang="ru-RU" sz="2000" dirty="0"/>
              <a:t>и письменные принадлежности.</a:t>
            </a:r>
          </a:p>
        </p:txBody>
      </p:sp>
    </p:spTree>
    <p:extLst>
      <p:ext uri="{BB962C8B-B14F-4D97-AF65-F5344CB8AC3E}">
        <p14:creationId xmlns:p14="http://schemas.microsoft.com/office/powerpoint/2010/main" val="1406609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188640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C000"/>
                </a:solidFill>
              </a:rPr>
              <a:t>Оружие и боеприпасы надлежит хранить в оружейной под охраной. Помещение имеет решётки на окнах, оснащается охранными системами от основного и резервного питания.</a:t>
            </a:r>
          </a:p>
          <a:p>
            <a:r>
              <a:rPr lang="ru-RU" b="1" dirty="0"/>
              <a:t> </a:t>
            </a:r>
          </a:p>
        </p:txBody>
      </p:sp>
      <p:pic>
        <p:nvPicPr>
          <p:cNvPr id="6" name="Рисунок 5" descr="https://jofo.me/data/userfiles/7009/images/i1589771_hello_html_187a54d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676455" cy="51125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1418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4624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FFC000"/>
              </a:solidFill>
            </a:endParaRPr>
          </a:p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Для </a:t>
            </a:r>
            <a:r>
              <a:rPr lang="ru-RU" b="1" dirty="0">
                <a:solidFill>
                  <a:srgbClr val="FFC000"/>
                </a:solidFill>
              </a:rPr>
              <a:t>проведения занятий в полку оборудуются необходимые классы. В каждой части оборудуется Комната боевой славы (истории части) и ведется Книга почета воинской части.</a:t>
            </a:r>
          </a:p>
        </p:txBody>
      </p:sp>
      <p:pic>
        <p:nvPicPr>
          <p:cNvPr id="3" name="Рисунок 2" descr="https://khvmpl.ru/wp-content/uploads/2019/09/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44953"/>
            <a:ext cx="7920880" cy="50643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149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323166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Комната досуга</a:t>
            </a:r>
          </a:p>
        </p:txBody>
      </p:sp>
      <p:pic>
        <p:nvPicPr>
          <p:cNvPr id="5" name="Рисунок 4" descr="https://pro-volhov.ru/wp-content/uploads/2021/11/qnUAcYfWNv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8352928" cy="57332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05501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446</TotalTime>
  <Words>502</Words>
  <Application>Microsoft Office PowerPoint</Application>
  <PresentationFormat>Экран (4:3)</PresentationFormat>
  <Paragraphs>59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Литейная</vt:lpstr>
      <vt:lpstr>Экскурсия в воинскую часть(заочная)</vt:lpstr>
      <vt:lpstr>     Воинская часть как самостоятельная единица </vt:lpstr>
      <vt:lpstr>Воинская часть имеет:</vt:lpstr>
      <vt:lpstr>Размещение военнослужащих</vt:lpstr>
      <vt:lpstr>Презентация PowerPoint</vt:lpstr>
      <vt:lpstr>Казармы для военнослужащих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Занятия по теоретической подготовке</vt:lpstr>
      <vt:lpstr>    Для соблюдения норм гигиены необходимо: </vt:lpstr>
      <vt:lpstr>Презентация PowerPoint</vt:lpstr>
      <vt:lpstr>Парково-хозяйственный день(ПХД)  предназначен:</vt:lpstr>
      <vt:lpstr>Уборка территории, мойка техники</vt:lpstr>
      <vt:lpstr>126 бригада с. Перевальное</vt:lpstr>
      <vt:lpstr>Презентация PowerPoint</vt:lpstr>
      <vt:lpstr>Презентация PowerPoint</vt:lpstr>
      <vt:lpstr>Учения на полигоне ОПУК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Экскурсия в воинскую часть(заочная)</dc:title>
  <dc:creator>Людмила</dc:creator>
  <cp:lastModifiedBy>user</cp:lastModifiedBy>
  <cp:revision>19</cp:revision>
  <dcterms:created xsi:type="dcterms:W3CDTF">2023-11-30T12:46:03Z</dcterms:created>
  <dcterms:modified xsi:type="dcterms:W3CDTF">2023-12-01T15:05:27Z</dcterms:modified>
</cp:coreProperties>
</file>